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3" r:id="rId10"/>
    <p:sldId id="264" r:id="rId11"/>
    <p:sldId id="268" r:id="rId12"/>
    <p:sldId id="269" r:id="rId13"/>
    <p:sldId id="270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6855F-B192-4192-866B-0D38B15022CF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4F6E8-3ABE-43A7-8840-FC4A61E1D46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0280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4F6E8-3ABE-43A7-8840-FC4A61E1D463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0422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8837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0197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1550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4228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25364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29710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60238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6562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3194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4343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5829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9650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1544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1879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6029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11394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3E7F5-3F07-4B92-BBAB-E6BAEE369A32}" type="datetimeFigureOut">
              <a:rPr lang="en-CA" smtClean="0"/>
              <a:t>2024-08-15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EFA7F34-8D13-40F1-B114-F9271BD08D7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076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CA47F-7DC4-1B82-09C7-A08A78B7D8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72199" y="3341982"/>
            <a:ext cx="3208695" cy="1646302"/>
          </a:xfrm>
        </p:spPr>
        <p:txBody>
          <a:bodyPr/>
          <a:lstStyle/>
          <a:p>
            <a:r>
              <a:rPr lang="en-US" b="1" dirty="0">
                <a:latin typeface="Arial Rounded MT Bold" panose="020F0704030504030204" pitchFamily="34" charset="0"/>
              </a:rPr>
              <a:t>GOLD </a:t>
            </a:r>
            <a:br>
              <a:rPr lang="en-US" b="1" dirty="0">
                <a:latin typeface="Arial Rounded MT Bold" panose="020F0704030504030204" pitchFamily="34" charset="0"/>
              </a:rPr>
            </a:br>
            <a:r>
              <a:rPr lang="en-US" b="1" dirty="0">
                <a:latin typeface="Arial Rounded MT Bold" panose="020F0704030504030204" pitchFamily="34" charset="0"/>
              </a:rPr>
              <a:t>DIGGER</a:t>
            </a:r>
            <a:endParaRPr lang="en-CA" b="1" dirty="0">
              <a:latin typeface="Arial Rounded MT Bold" panose="020F0704030504030204" pitchFamily="34" charset="0"/>
            </a:endParaRPr>
          </a:p>
        </p:txBody>
      </p:sp>
      <p:pic>
        <p:nvPicPr>
          <p:cNvPr id="7" name="Picture 6" descr="A group of coins with dollar signs&#10;&#10;Description automatically generated">
            <a:extLst>
              <a:ext uri="{FF2B5EF4-FFF2-40B4-BE49-F238E27FC236}">
                <a16:creationId xmlns:a16="http://schemas.microsoft.com/office/drawing/2014/main" id="{F55253A7-7A27-1BC7-9DAD-C0C266A7C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75" y="-36195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299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E2B15-BA4B-63EF-5980-6FCF274D0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1633" y="1276350"/>
            <a:ext cx="8838141" cy="4448175"/>
          </a:xfrm>
        </p:spPr>
        <p:txBody>
          <a:bodyPr>
            <a:normAutofit lnSpcReduction="10000"/>
          </a:bodyPr>
          <a:lstStyle/>
          <a:p>
            <a:r>
              <a:rPr lang="en-US" sz="2800" b="1" dirty="0"/>
              <a:t>User-Friendly Interface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Feature</a:t>
            </a:r>
            <a:r>
              <a:rPr lang="en-US" sz="2000" dirty="0"/>
              <a:t>: A simple and intuitive user interface for participating in the lottery.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Benefit</a:t>
            </a:r>
            <a:r>
              <a:rPr lang="en-US" sz="2000" dirty="0"/>
              <a:t>: Makes it easy for users to buy tickets, view results, and manage their participation.</a:t>
            </a:r>
          </a:p>
          <a:p>
            <a:endParaRPr lang="en-CA" sz="2000" dirty="0"/>
          </a:p>
          <a:p>
            <a:r>
              <a:rPr lang="en-US" sz="2800" b="1" dirty="0"/>
              <a:t>Automated Draws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Feature</a:t>
            </a:r>
            <a:r>
              <a:rPr lang="en-US" sz="2000" dirty="0"/>
              <a:t>: Lottery draws are conducted automatically through smart contracts.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Benefit</a:t>
            </a:r>
            <a:r>
              <a:rPr lang="en-US" sz="2000" dirty="0"/>
              <a:t>: Eliminates human error and bias, providing a consistent and reliable draw process.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50584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game&#10;&#10;Description automatically generated">
            <a:extLst>
              <a:ext uri="{FF2B5EF4-FFF2-40B4-BE49-F238E27FC236}">
                <a16:creationId xmlns:a16="http://schemas.microsoft.com/office/drawing/2014/main" id="{970AFE78-1C4E-0642-CD22-09864DA52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67" y="1008062"/>
            <a:ext cx="9095708" cy="4527337"/>
          </a:xfrm>
        </p:spPr>
      </p:pic>
    </p:spTree>
    <p:extLst>
      <p:ext uri="{BB962C8B-B14F-4D97-AF65-F5344CB8AC3E}">
        <p14:creationId xmlns:p14="http://schemas.microsoft.com/office/powerpoint/2010/main" val="3969230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5F11C68-4BE7-4D1B-179D-0B2B6CB67F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3" y="1581150"/>
            <a:ext cx="10452570" cy="3348665"/>
          </a:xfrm>
        </p:spPr>
      </p:pic>
    </p:spTree>
    <p:extLst>
      <p:ext uri="{BB962C8B-B14F-4D97-AF65-F5344CB8AC3E}">
        <p14:creationId xmlns:p14="http://schemas.microsoft.com/office/powerpoint/2010/main" val="3359686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game&#10;&#10;Description automatically generated">
            <a:extLst>
              <a:ext uri="{FF2B5EF4-FFF2-40B4-BE49-F238E27FC236}">
                <a16:creationId xmlns:a16="http://schemas.microsoft.com/office/drawing/2014/main" id="{30E110B9-C28A-F7F4-5B04-A6A426A83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38" y="889955"/>
            <a:ext cx="8596312" cy="3641402"/>
          </a:xfrm>
        </p:spPr>
      </p:pic>
    </p:spTree>
    <p:extLst>
      <p:ext uri="{BB962C8B-B14F-4D97-AF65-F5344CB8AC3E}">
        <p14:creationId xmlns:p14="http://schemas.microsoft.com/office/powerpoint/2010/main" val="1798601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B6FD-F059-D7C1-3989-21D278C31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400" b="1" dirty="0"/>
              <a:t>Competitors :</a:t>
            </a:r>
            <a:endParaRPr lang="en-CA" sz="7200" b="1" dirty="0"/>
          </a:p>
        </p:txBody>
      </p:sp>
      <p:pic>
        <p:nvPicPr>
          <p:cNvPr id="5" name="Content Placeholder 4" descr="A close up of a casino&#10;&#10;Description automatically generated">
            <a:extLst>
              <a:ext uri="{FF2B5EF4-FFF2-40B4-BE49-F238E27FC236}">
                <a16:creationId xmlns:a16="http://schemas.microsoft.com/office/drawing/2014/main" id="{3F58587C-FC9E-74D9-6F63-EF5ACC3CDE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360817">
            <a:off x="613571" y="2178052"/>
            <a:ext cx="2762250" cy="1657350"/>
          </a:xfrm>
        </p:spPr>
      </p:pic>
      <p:pic>
        <p:nvPicPr>
          <p:cNvPr id="7" name="Picture 6" descr="A logo with balls and stars&#10;&#10;Description automatically generated with medium confidence">
            <a:extLst>
              <a:ext uri="{FF2B5EF4-FFF2-40B4-BE49-F238E27FC236}">
                <a16:creationId xmlns:a16="http://schemas.microsoft.com/office/drawing/2014/main" id="{8CFCB6C7-DDA1-78ED-3C70-C96F0F2D4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0007">
            <a:off x="3399434" y="3742493"/>
            <a:ext cx="3857625" cy="289321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C45B22A-EDFF-5564-C42F-437F731DC5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845693">
            <a:off x="5347345" y="1367555"/>
            <a:ext cx="4210050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50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in a green suit with his arms out&#10;&#10;Description automatically generated">
            <a:extLst>
              <a:ext uri="{FF2B5EF4-FFF2-40B4-BE49-F238E27FC236}">
                <a16:creationId xmlns:a16="http://schemas.microsoft.com/office/drawing/2014/main" id="{1348C19F-7FA6-FC41-4A3B-141DD55411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75" y="-88751"/>
            <a:ext cx="12192000" cy="7035501"/>
          </a:xfrm>
        </p:spPr>
      </p:pic>
      <p:pic>
        <p:nvPicPr>
          <p:cNvPr id="8" name="Picture 7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6017EBAE-A0E3-BDC4-1F4A-56FE1CE14C2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049" y="0"/>
            <a:ext cx="4476751" cy="188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279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ame cards and a gold crown&#10;&#10;Description automatically generated">
            <a:extLst>
              <a:ext uri="{FF2B5EF4-FFF2-40B4-BE49-F238E27FC236}">
                <a16:creationId xmlns:a16="http://schemas.microsoft.com/office/drawing/2014/main" id="{82EE4449-7812-D0D1-CB72-61B62F868D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011" y="-352425"/>
            <a:ext cx="6246813" cy="5218114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6FE105-0582-1DCA-087B-AC1D6D5849C4}"/>
              </a:ext>
            </a:extLst>
          </p:cNvPr>
          <p:cNvSpPr txBox="1"/>
          <p:nvPr/>
        </p:nvSpPr>
        <p:spPr>
          <a:xfrm>
            <a:off x="771525" y="6067425"/>
            <a:ext cx="7981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Made by:  Deepak Barwal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6A0714-94FC-7217-8BB3-4D266670EBB7}"/>
              </a:ext>
            </a:extLst>
          </p:cNvPr>
          <p:cNvSpPr txBox="1"/>
          <p:nvPr/>
        </p:nvSpPr>
        <p:spPr>
          <a:xfrm>
            <a:off x="1409700" y="3968732"/>
            <a:ext cx="826059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lgerian" panose="04020705040A02060702" pitchFamily="82" charset="0"/>
              </a:rPr>
              <a:t>      </a:t>
            </a:r>
            <a:r>
              <a:rPr lang="en-US" sz="4000" b="1" dirty="0">
                <a:latin typeface="Algerian" panose="04020705040A02060702" pitchFamily="82" charset="0"/>
              </a:rPr>
              <a:t>"Don’t work for money; </a:t>
            </a:r>
          </a:p>
          <a:p>
            <a:r>
              <a:rPr lang="en-US" sz="4000" b="1" dirty="0">
                <a:latin typeface="Algerian" panose="04020705040A02060702" pitchFamily="82" charset="0"/>
              </a:rPr>
              <a:t>let your money work for you."</a:t>
            </a:r>
            <a:endParaRPr lang="en-CA" sz="40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481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2AACA-DF2C-AEBF-DED1-6BE44B2EE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Introducing </a:t>
            </a:r>
            <a:r>
              <a:rPr lang="en-CA" b="1" dirty="0" err="1"/>
              <a:t>GoldDigger</a:t>
            </a:r>
            <a:r>
              <a:rPr lang="en-CA" b="1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1EB8C-084A-1C47-CBFF-46E408C8B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GoldDigger</a:t>
            </a:r>
            <a:r>
              <a:rPr lang="en-US" sz="2400" dirty="0"/>
              <a:t> is an innovative decentralized application (</a:t>
            </a:r>
            <a:r>
              <a:rPr lang="en-US" sz="2400" dirty="0" err="1"/>
              <a:t>DApp</a:t>
            </a:r>
            <a:r>
              <a:rPr lang="en-US" sz="2400" dirty="0"/>
              <a:t>) designed to bring the excitement of lotteries to the blockchain. It offers a secure, transparent, and fair platform for users to participate in a digital lottery, where every participant has a fair shot at winning.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265413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0F647-E538-7368-35E3-E95A37AC3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Architecture:</a:t>
            </a:r>
          </a:p>
        </p:txBody>
      </p:sp>
      <p:pic>
        <p:nvPicPr>
          <p:cNvPr id="5" name="Content Placeholder 4" descr="A diagram of a company&#10;&#10;Description automatically generated">
            <a:extLst>
              <a:ext uri="{FF2B5EF4-FFF2-40B4-BE49-F238E27FC236}">
                <a16:creationId xmlns:a16="http://schemas.microsoft.com/office/drawing/2014/main" id="{F4A88812-9736-F8EE-C427-6571B0BF3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96" y="1528534"/>
            <a:ext cx="7987860" cy="3800932"/>
          </a:xfrm>
        </p:spPr>
      </p:pic>
    </p:spTree>
    <p:extLst>
      <p:ext uri="{BB962C8B-B14F-4D97-AF65-F5344CB8AC3E}">
        <p14:creationId xmlns:p14="http://schemas.microsoft.com/office/powerpoint/2010/main" val="3059019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AEDF-DC74-9735-FDF0-DBB89CCBA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38175"/>
            <a:ext cx="8596668" cy="1320800"/>
          </a:xfrm>
        </p:spPr>
        <p:txBody>
          <a:bodyPr>
            <a:normAutofit/>
          </a:bodyPr>
          <a:lstStyle/>
          <a:p>
            <a:r>
              <a:rPr lang="en-CA" sz="6000" b="1" dirty="0"/>
              <a:t>Problem: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4B3CF-CD7C-7F6F-80D0-9A7D54610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Inefficiencies and Trust Issues in Traditional Lottery Systems</a:t>
            </a:r>
            <a:endParaRPr lang="en-CA" sz="4400" b="1" dirty="0"/>
          </a:p>
        </p:txBody>
      </p:sp>
    </p:spTree>
    <p:extLst>
      <p:ext uri="{BB962C8B-B14F-4D97-AF65-F5344CB8AC3E}">
        <p14:creationId xmlns:p14="http://schemas.microsoft.com/office/powerpoint/2010/main" val="3556594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0028A-7BFB-D2E4-1E1A-26BF79F08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09" y="1379539"/>
            <a:ext cx="8596668" cy="388077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Lack of Transparency:</a:t>
            </a:r>
            <a:r>
              <a:rPr lang="en-US" sz="2000" dirty="0"/>
              <a:t> The process of drawing winners is often opaque, leading to concerns about fairness and legitimacy.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High Operating Costs:</a:t>
            </a:r>
            <a:r>
              <a:rPr lang="en-US" sz="2000" dirty="0"/>
              <a:t> Centralized systems involve significant overhead for administration, ticket sales, and prize distribution.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Limited Reach and Accessibility:</a:t>
            </a:r>
            <a:r>
              <a:rPr lang="en-US" sz="2000" dirty="0"/>
              <a:t> Traditional lotteries can be restricted by geographical location and regulatory barriers, reducing potential customer base.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Trust Issues:</a:t>
            </a:r>
            <a:r>
              <a:rPr lang="en-US" sz="2000" dirty="0"/>
              <a:t> Participants may doubt the integrity of the lottery process and the security of their funds.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09384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A5349-936C-DAE8-6BBD-C5D7B3222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800" b="1" dirty="0"/>
              <a:t>Solution And Benefits: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8782E-F2F5-5806-4B95-0975D14FF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159" y="2227264"/>
            <a:ext cx="8596668" cy="3880773"/>
          </a:xfrm>
        </p:spPr>
        <p:txBody>
          <a:bodyPr>
            <a:normAutofit/>
          </a:bodyPr>
          <a:lstStyle/>
          <a:p>
            <a:r>
              <a:rPr lang="en-CA" sz="2400" b="1" dirty="0"/>
              <a:t>Unmatched Transparency: </a:t>
            </a:r>
            <a:r>
              <a:rPr lang="en-US" sz="2400" dirty="0"/>
              <a:t>All lottery draws and transactions are recorded on a public blockchain, so everyone can see and verify that everything is fair and above board.</a:t>
            </a:r>
          </a:p>
          <a:p>
            <a:r>
              <a:rPr lang="en-CA" sz="2400" b="1" dirty="0"/>
              <a:t>Cost Efficiency: </a:t>
            </a:r>
            <a:r>
              <a:rPr lang="en-US" sz="2400" dirty="0"/>
              <a:t>By using smart contracts to automate the lottery process, </a:t>
            </a:r>
            <a:r>
              <a:rPr lang="en-US" sz="2400" dirty="0" err="1"/>
              <a:t>GoldDigger</a:t>
            </a:r>
            <a:r>
              <a:rPr lang="en-US" sz="2400" dirty="0"/>
              <a:t> cuts down on administrative costs and middlemen. This means more of the money goes to the winners.</a:t>
            </a:r>
            <a:endParaRPr lang="en-CA" sz="2400" b="1" dirty="0"/>
          </a:p>
        </p:txBody>
      </p:sp>
    </p:spTree>
    <p:extLst>
      <p:ext uri="{BB962C8B-B14F-4D97-AF65-F5344CB8AC3E}">
        <p14:creationId xmlns:p14="http://schemas.microsoft.com/office/powerpoint/2010/main" val="635361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E5F3E-A246-7982-3A2F-B3B48BC69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09" y="1389064"/>
            <a:ext cx="8596668" cy="3880773"/>
          </a:xfrm>
        </p:spPr>
        <p:txBody>
          <a:bodyPr>
            <a:normAutofit/>
          </a:bodyPr>
          <a:lstStyle/>
          <a:p>
            <a:r>
              <a:rPr lang="en-CA" sz="2400" b="1" dirty="0"/>
              <a:t>Global Accessibility:  </a:t>
            </a:r>
            <a:r>
              <a:rPr lang="en-US" sz="2400" dirty="0" err="1"/>
              <a:t>GoldDigger</a:t>
            </a:r>
            <a:r>
              <a:rPr lang="en-US" sz="2400" dirty="0"/>
              <a:t> makes it easy for people all over the world to join in. It breaks down the barriers that limit traditional lotteries, allowing a wider audience to participate.</a:t>
            </a:r>
          </a:p>
          <a:p>
            <a:r>
              <a:rPr lang="en-CA" sz="2400" b="1" dirty="0"/>
              <a:t>Enhanced Security:</a:t>
            </a:r>
            <a:r>
              <a:rPr lang="en-CA" sz="2400" dirty="0"/>
              <a:t> </a:t>
            </a:r>
            <a:r>
              <a:rPr lang="en-US" sz="2400" dirty="0"/>
              <a:t> Blockchain technology ensures that all transactions are secure and that user data is protected. Smart contracts handle the details automatically, reducing the risk of fraud.</a:t>
            </a:r>
            <a:endParaRPr lang="en-CA" sz="2400" b="1" dirty="0"/>
          </a:p>
        </p:txBody>
      </p:sp>
    </p:spTree>
    <p:extLst>
      <p:ext uri="{BB962C8B-B14F-4D97-AF65-F5344CB8AC3E}">
        <p14:creationId xmlns:p14="http://schemas.microsoft.com/office/powerpoint/2010/main" val="1383780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49DDE-561E-D7B2-6910-43839EDFF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b="1" dirty="0"/>
              <a:t>Features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4D757-EA82-3025-CF9D-8DB823012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900" b="1" dirty="0"/>
              <a:t>Low Transaction Fees</a:t>
            </a:r>
            <a:endParaRPr lang="en-US" sz="29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900" b="1" dirty="0"/>
              <a:t>Feature</a:t>
            </a:r>
            <a:r>
              <a:rPr lang="en-US" sz="2900" dirty="0"/>
              <a:t>: Integration with Solana’s blockchain technology ensures minimal transaction costs.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900" b="1" dirty="0"/>
              <a:t>Benefit</a:t>
            </a:r>
            <a:r>
              <a:rPr lang="en-US" sz="2900" dirty="0"/>
              <a:t>: Reduces the cost of participation, making the lottery more affordable for users.</a:t>
            </a:r>
          </a:p>
          <a:p>
            <a:pPr marL="0" indent="0">
              <a:buNone/>
            </a:pPr>
            <a:endParaRPr lang="en-US" sz="2900" dirty="0"/>
          </a:p>
          <a:p>
            <a:r>
              <a:rPr lang="en-CA" sz="2900" b="1" dirty="0"/>
              <a:t>Fast Processing Speed</a:t>
            </a:r>
            <a:endParaRPr lang="en-CA" sz="2900" dirty="0"/>
          </a:p>
          <a:p>
            <a:pPr>
              <a:buFont typeface="Arial" panose="020B0604020202020204" pitchFamily="34" charset="0"/>
              <a:buChar char="•"/>
            </a:pPr>
            <a:r>
              <a:rPr lang="en-CA" sz="2900" b="1" dirty="0"/>
              <a:t>Feature</a:t>
            </a:r>
            <a:r>
              <a:rPr lang="en-CA" sz="2900" dirty="0"/>
              <a:t>: Solana’s high-performance network supports rapid transaction processing.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900" b="1" dirty="0"/>
              <a:t>Benefit</a:t>
            </a:r>
            <a:r>
              <a:rPr lang="en-CA" sz="2900" dirty="0"/>
              <a:t>: Ensures quick and efficient lottery operations, minimizing delays in draw results and user transactions.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1899826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183</TotalTime>
  <Words>429</Words>
  <Application>Microsoft Office PowerPoint</Application>
  <PresentationFormat>Widescreen</PresentationFormat>
  <Paragraphs>35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Algerian</vt:lpstr>
      <vt:lpstr>Aptos</vt:lpstr>
      <vt:lpstr>Arial</vt:lpstr>
      <vt:lpstr>Arial Rounded MT Bold</vt:lpstr>
      <vt:lpstr>Trebuchet MS</vt:lpstr>
      <vt:lpstr>Wingdings 3</vt:lpstr>
      <vt:lpstr>Facet</vt:lpstr>
      <vt:lpstr>GOLD  DIGGER</vt:lpstr>
      <vt:lpstr>PowerPoint Presentation</vt:lpstr>
      <vt:lpstr>Introducing GoldDigger:</vt:lpstr>
      <vt:lpstr>Architecture:</vt:lpstr>
      <vt:lpstr>Problem:</vt:lpstr>
      <vt:lpstr>PowerPoint Presentation</vt:lpstr>
      <vt:lpstr>Solution And Benefits:</vt:lpstr>
      <vt:lpstr>PowerPoint Presentation</vt:lpstr>
      <vt:lpstr>Features :</vt:lpstr>
      <vt:lpstr>PowerPoint Presentation</vt:lpstr>
      <vt:lpstr>PowerPoint Presentation</vt:lpstr>
      <vt:lpstr>PowerPoint Presentation</vt:lpstr>
      <vt:lpstr>PowerPoint Presentation</vt:lpstr>
      <vt:lpstr>Competitors 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Vinay Barwal</dc:creator>
  <cp:lastModifiedBy>Vinay Barwal</cp:lastModifiedBy>
  <cp:revision>5</cp:revision>
  <dcterms:created xsi:type="dcterms:W3CDTF">2024-08-14T23:47:12Z</dcterms:created>
  <dcterms:modified xsi:type="dcterms:W3CDTF">2024-08-15T21:53:27Z</dcterms:modified>
</cp:coreProperties>
</file>

<file path=docProps/thumbnail.jpeg>
</file>